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y="5143500" cx="9144000"/>
  <p:notesSz cx="6858000" cy="9144000"/>
  <p:embeddedFontLst>
    <p:embeddedFont>
      <p:font typeface="Play"/>
      <p:regular r:id="rId23"/>
      <p:bold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11" Type="http://schemas.openxmlformats.org/officeDocument/2006/relationships/slide" Target="slides/slide5.xml"/><Relationship Id="rId22" Type="http://schemas.openxmlformats.org/officeDocument/2006/relationships/slide" Target="slides/slide16.xml"/><Relationship Id="rId10" Type="http://schemas.openxmlformats.org/officeDocument/2006/relationships/slide" Target="slides/slide4.xml"/><Relationship Id="rId21" Type="http://schemas.openxmlformats.org/officeDocument/2006/relationships/slide" Target="slides/slide15.xml"/><Relationship Id="rId13" Type="http://schemas.openxmlformats.org/officeDocument/2006/relationships/slide" Target="slides/slide7.xml"/><Relationship Id="rId24" Type="http://schemas.openxmlformats.org/officeDocument/2006/relationships/font" Target="fonts/Play-bold.fntdata"/><Relationship Id="rId12" Type="http://schemas.openxmlformats.org/officeDocument/2006/relationships/slide" Target="slides/slide6.xml"/><Relationship Id="rId23" Type="http://schemas.openxmlformats.org/officeDocument/2006/relationships/font" Target="fonts/Play-regular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2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c836966038_2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g3c836966038_2_7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bf2b6b0552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bf2b6b0552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c836966038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3c836966038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bf2b6b0552_1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3bf2b6b0552_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bf2b6b0552_1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3bf2b6b0552_1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c836966038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c836966038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3bf2b6b0552_1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3bf2b6b0552_1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3c836966038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3c836966038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c83696603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3c83696603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c83696603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c83696603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c836966038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c836966038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c836966038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c836966038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c836966038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3c836966038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c836966038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3c836966038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3c836966038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3c836966038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c836966038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3c836966038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9.png"/><Relationship Id="rId3" Type="http://schemas.openxmlformats.org/officeDocument/2006/relationships/image" Target="../media/image17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yellow and green background&#10;&#10;AI-generated content may be incorrect." id="58" name="Google Shape;58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4"/>
          <p:cNvSpPr txBox="1"/>
          <p:nvPr>
            <p:ph type="ctrTitle"/>
          </p:nvPr>
        </p:nvSpPr>
        <p:spPr>
          <a:xfrm>
            <a:off x="1143000" y="1939528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4500"/>
              <a:buFont typeface="Play"/>
              <a:buNone/>
              <a:defRPr sz="4500">
                <a:solidFill>
                  <a:srgbClr val="595959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" type="subTitle"/>
          </p:nvPr>
        </p:nvSpPr>
        <p:spPr>
          <a:xfrm>
            <a:off x="1143000" y="3799285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 sz="1800">
                <a:solidFill>
                  <a:srgbClr val="595959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61" name="Google Shape;61;p14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2" name="Google Shape;62;p1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3" name="Google Shape;63;p1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pic>
        <p:nvPicPr>
          <p:cNvPr descr="A black and white logo&#10;&#10;AI-generated content may be incorrect." id="64" name="Google Shape;64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0163" y="458194"/>
            <a:ext cx="2923674" cy="23201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E9345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8" name="Google Shape;68;p15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5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5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E9345"/>
              </a:buClr>
              <a:buSzPts val="4500"/>
              <a:buFont typeface="Play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57575"/>
              </a:buClr>
              <a:buSzPts val="1800"/>
              <a:buNone/>
              <a:defRPr sz="1800">
                <a:solidFill>
                  <a:srgbClr val="757575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57575"/>
              </a:buClr>
              <a:buSzPts val="1500"/>
              <a:buNone/>
              <a:defRPr sz="1500">
                <a:solidFill>
                  <a:srgbClr val="757575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57575"/>
              </a:buClr>
              <a:buSzPts val="1400"/>
              <a:buNone/>
              <a:defRPr sz="1400">
                <a:solidFill>
                  <a:srgbClr val="757575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9pPr>
          </a:lstStyle>
          <a:p/>
        </p:txBody>
      </p:sp>
      <p:sp>
        <p:nvSpPr>
          <p:cNvPr id="74" name="Google Shape;74;p16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5" name="Google Shape;75;p16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6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E9345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idx="1" type="body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0" name="Google Shape;80;p17"/>
          <p:cNvSpPr txBox="1"/>
          <p:nvPr>
            <p:ph idx="2" type="body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1" name="Google Shape;81;p17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7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7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/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E9345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" name="Google Shape;86;p18"/>
          <p:cNvSpPr txBox="1"/>
          <p:nvPr>
            <p:ph idx="1" type="body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87" name="Google Shape;87;p18"/>
          <p:cNvSpPr txBox="1"/>
          <p:nvPr>
            <p:ph idx="2" type="body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8" name="Google Shape;88;p18"/>
          <p:cNvSpPr txBox="1"/>
          <p:nvPr>
            <p:ph idx="3" type="body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89" name="Google Shape;89;p18"/>
          <p:cNvSpPr txBox="1"/>
          <p:nvPr>
            <p:ph idx="4" type="body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0" name="Google Shape;90;p18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" name="Google Shape;91;p18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2" name="Google Shape;92;p18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E9345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5" name="Google Shape;95;p19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6" name="Google Shape;96;p19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7" name="Google Shape;97;p19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0" name="Google Shape;100;p20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1" name="Google Shape;101;p20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1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E9345"/>
              </a:buClr>
              <a:buSzPts val="2400"/>
              <a:buFont typeface="Play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idx="1" type="body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105" name="Google Shape;105;p21"/>
          <p:cNvSpPr txBox="1"/>
          <p:nvPr>
            <p:ph idx="2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06" name="Google Shape;106;p21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7" name="Google Shape;107;p21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8" name="Google Shape;108;p21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2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E9345"/>
              </a:buClr>
              <a:buSzPts val="2400"/>
              <a:buFont typeface="Play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1" name="Google Shape;111;p22"/>
          <p:cNvSpPr/>
          <p:nvPr>
            <p:ph idx="2" type="pic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112" name="Google Shape;112;p22"/>
          <p:cNvSpPr txBox="1"/>
          <p:nvPr>
            <p:ph idx="1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13" name="Google Shape;113;p22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4" name="Google Shape;114;p22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5" name="Google Shape;115;p22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3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E9345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1" type="body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9" name="Google Shape;119;p2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0" name="Google Shape;120;p2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1" name="Google Shape;121;p2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4"/>
          <p:cNvSpPr txBox="1"/>
          <p:nvPr>
            <p:ph type="title"/>
          </p:nvPr>
        </p:nvSpPr>
        <p:spPr>
          <a:xfrm rot="5400000">
            <a:off x="5350073" y="1467445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E9345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4" name="Google Shape;124;p24"/>
          <p:cNvSpPr txBox="1"/>
          <p:nvPr>
            <p:ph idx="1" type="body"/>
          </p:nvPr>
        </p:nvSpPr>
        <p:spPr>
          <a:xfrm rot="5400000">
            <a:off x="1349573" y="-447080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5" name="Google Shape;125;p24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6" name="Google Shape;126;p2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7" name="Google Shape;127;p2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22.xml"/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white background with a colorful border&#10;&#10;AI-generated content may be incorrect." id="51" name="Google Shape;51;p1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3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E9345"/>
              </a:buClr>
              <a:buSzPts val="3300"/>
              <a:buFont typeface="Play"/>
              <a:buNone/>
              <a:defRPr b="0" i="0" sz="3300" u="none" cap="none" strike="noStrike">
                <a:solidFill>
                  <a:srgbClr val="6E9345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3" name="Google Shape;53;p13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" name="Google Shape;56;p1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Relationship Id="rId4" Type="http://schemas.openxmlformats.org/officeDocument/2006/relationships/image" Target="../media/image6.jpg"/><Relationship Id="rId5" Type="http://schemas.openxmlformats.org/officeDocument/2006/relationships/image" Target="../media/image16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Relationship Id="rId4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5"/>
          <p:cNvSpPr txBox="1"/>
          <p:nvPr>
            <p:ph type="ctrTitle"/>
          </p:nvPr>
        </p:nvSpPr>
        <p:spPr>
          <a:xfrm>
            <a:off x="1143000" y="1939528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4500"/>
              <a:buFont typeface="Play"/>
              <a:buNone/>
            </a:pPr>
            <a:r>
              <a:rPr lang="en"/>
              <a:t>Ecometachip-Mini</a:t>
            </a:r>
            <a:endParaRPr/>
          </a:p>
        </p:txBody>
      </p:sp>
      <p:sp>
        <p:nvSpPr>
          <p:cNvPr id="133" name="Google Shape;133;p25"/>
          <p:cNvSpPr txBox="1"/>
          <p:nvPr>
            <p:ph idx="1" type="subTitle"/>
          </p:nvPr>
        </p:nvSpPr>
        <p:spPr>
          <a:xfrm>
            <a:off x="1143000" y="3799285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</a:pPr>
            <a:r>
              <a:rPr lang="en" sz="1900"/>
              <a:t>A Low-Cost, Eco-Friendly Chemical Identifier Utilizing a Novel Coir-Rubber Dielectric Sensor</a:t>
            </a:r>
            <a:endParaRPr sz="19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4"/>
          <p:cNvSpPr txBox="1"/>
          <p:nvPr>
            <p:ph type="title"/>
          </p:nvPr>
        </p:nvSpPr>
        <p:spPr>
          <a:xfrm>
            <a:off x="652025" y="242650"/>
            <a:ext cx="4429200" cy="756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Simulation Results (Coupling)</a:t>
            </a:r>
            <a:endParaRPr sz="2400"/>
          </a:p>
        </p:txBody>
      </p:sp>
      <p:pic>
        <p:nvPicPr>
          <p:cNvPr id="219" name="Google Shape;219;p34"/>
          <p:cNvPicPr preferRelativeResize="0"/>
          <p:nvPr/>
        </p:nvPicPr>
        <p:blipFill rotWithShape="1">
          <a:blip r:embed="rId3">
            <a:alphaModFix/>
          </a:blip>
          <a:srcRect b="52205" l="0" r="0" t="0"/>
          <a:stretch/>
        </p:blipFill>
        <p:spPr>
          <a:xfrm>
            <a:off x="0" y="867075"/>
            <a:ext cx="9175176" cy="2596145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34"/>
          <p:cNvSpPr txBox="1"/>
          <p:nvPr/>
        </p:nvSpPr>
        <p:spPr>
          <a:xfrm>
            <a:off x="1106650" y="3530300"/>
            <a:ext cx="6694500" cy="6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</a:rPr>
              <a:t>For increasing k_values btw coils 0, 0.2, 0.4, 0.6 (</a:t>
            </a:r>
            <a:r>
              <a:rPr lang="en" sz="1800">
                <a:solidFill>
                  <a:srgbClr val="666666"/>
                </a:solidFill>
              </a:rPr>
              <a:t>εr of rubber-coir substrate with liquid ∝ coupling factor k)</a:t>
            </a:r>
            <a:endParaRPr/>
          </a:p>
        </p:txBody>
      </p:sp>
      <p:sp>
        <p:nvSpPr>
          <p:cNvPr id="221" name="Google Shape;221;p34"/>
          <p:cNvSpPr txBox="1"/>
          <p:nvPr>
            <p:ph idx="12" type="sldNum"/>
          </p:nvPr>
        </p:nvSpPr>
        <p:spPr>
          <a:xfrm>
            <a:off x="6918225" y="4710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Experimental Observations</a:t>
            </a:r>
            <a:endParaRPr/>
          </a:p>
        </p:txBody>
      </p:sp>
      <p:sp>
        <p:nvSpPr>
          <p:cNvPr id="227" name="Google Shape;227;p35"/>
          <p:cNvSpPr txBox="1"/>
          <p:nvPr>
            <p:ph idx="1" type="body"/>
          </p:nvPr>
        </p:nvSpPr>
        <p:spPr>
          <a:xfrm>
            <a:off x="698725" y="3199475"/>
            <a:ext cx="7684200" cy="501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</a:rPr>
              <a:t>Higher permittivity liquids generate significantly higher output voltages.</a:t>
            </a:r>
            <a:endParaRPr sz="1800">
              <a:solidFill>
                <a:srgbClr val="666666"/>
              </a:solidFill>
            </a:endParaRPr>
          </a:p>
        </p:txBody>
      </p:sp>
      <p:pic>
        <p:nvPicPr>
          <p:cNvPr id="228" name="Google Shape;22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20450"/>
            <a:ext cx="9144000" cy="1659610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35"/>
          <p:cNvSpPr txBox="1"/>
          <p:nvPr>
            <p:ph idx="12" type="sldNum"/>
          </p:nvPr>
        </p:nvSpPr>
        <p:spPr>
          <a:xfrm>
            <a:off x="6918225" y="4710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6"/>
          <p:cNvSpPr txBox="1"/>
          <p:nvPr>
            <p:ph type="title"/>
          </p:nvPr>
        </p:nvSpPr>
        <p:spPr>
          <a:xfrm>
            <a:off x="628650" y="195925"/>
            <a:ext cx="2792400" cy="6456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Repeatability</a:t>
            </a:r>
            <a:r>
              <a:rPr lang="en" sz="1900"/>
              <a:t> </a:t>
            </a:r>
            <a:endParaRPr sz="1900"/>
          </a:p>
        </p:txBody>
      </p:sp>
      <p:pic>
        <p:nvPicPr>
          <p:cNvPr id="235" name="Google Shape;235;p36" title="env_repeatability_analysis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05575"/>
            <a:ext cx="8839204" cy="3867152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36"/>
          <p:cNvSpPr txBox="1"/>
          <p:nvPr>
            <p:ph idx="12" type="sldNum"/>
          </p:nvPr>
        </p:nvSpPr>
        <p:spPr>
          <a:xfrm>
            <a:off x="6918225" y="4710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11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7"/>
          <p:cNvSpPr txBox="1"/>
          <p:nvPr>
            <p:ph type="title"/>
          </p:nvPr>
        </p:nvSpPr>
        <p:spPr>
          <a:xfrm>
            <a:off x="449425" y="312825"/>
            <a:ext cx="2792400" cy="6456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Sensitivity</a:t>
            </a:r>
            <a:r>
              <a:rPr lang="en" sz="1900"/>
              <a:t> </a:t>
            </a:r>
            <a:endParaRPr sz="1900"/>
          </a:p>
        </p:txBody>
      </p:sp>
      <p:pic>
        <p:nvPicPr>
          <p:cNvPr id="242" name="Google Shape;242;p37" title="sensitivity_analysis.png"/>
          <p:cNvPicPr preferRelativeResize="0"/>
          <p:nvPr/>
        </p:nvPicPr>
        <p:blipFill rotWithShape="1">
          <a:blip r:embed="rId3">
            <a:alphaModFix/>
          </a:blip>
          <a:srcRect b="2416" l="954" r="1665" t="2053"/>
          <a:stretch/>
        </p:blipFill>
        <p:spPr>
          <a:xfrm>
            <a:off x="2049575" y="444225"/>
            <a:ext cx="6070902" cy="4169351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37"/>
          <p:cNvSpPr txBox="1"/>
          <p:nvPr>
            <p:ph idx="12" type="sldNum"/>
          </p:nvPr>
        </p:nvSpPr>
        <p:spPr>
          <a:xfrm>
            <a:off x="6918225" y="4710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12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8"/>
          <p:cNvSpPr txBox="1"/>
          <p:nvPr>
            <p:ph type="title"/>
          </p:nvPr>
        </p:nvSpPr>
        <p:spPr>
          <a:xfrm>
            <a:off x="480600" y="77950"/>
            <a:ext cx="51774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Exp-Setup &amp; </a:t>
            </a:r>
            <a:r>
              <a:rPr lang="en" sz="2100"/>
              <a:t>Visual Classification</a:t>
            </a:r>
            <a:endParaRPr sz="2100"/>
          </a:p>
        </p:txBody>
      </p:sp>
      <p:pic>
        <p:nvPicPr>
          <p:cNvPr id="249" name="Google Shape;249;p38"/>
          <p:cNvPicPr preferRelativeResize="0"/>
          <p:nvPr/>
        </p:nvPicPr>
        <p:blipFill rotWithShape="1">
          <a:blip r:embed="rId3">
            <a:alphaModFix/>
          </a:blip>
          <a:srcRect b="-29502" l="-2183" r="1081" t="18674"/>
          <a:stretch/>
        </p:blipFill>
        <p:spPr>
          <a:xfrm>
            <a:off x="480600" y="3869725"/>
            <a:ext cx="4613550" cy="31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38" title="newckt1.jpe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85825" y="804775"/>
            <a:ext cx="4125199" cy="2859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38" title="measuring_setup(old).jpe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04600" y="413925"/>
            <a:ext cx="3120950" cy="4145075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38"/>
          <p:cNvSpPr txBox="1"/>
          <p:nvPr>
            <p:ph idx="12" type="sldNum"/>
          </p:nvPr>
        </p:nvSpPr>
        <p:spPr>
          <a:xfrm>
            <a:off x="6918225" y="4710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13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: MCU intg. &amp; Digital classification</a:t>
            </a:r>
            <a:endParaRPr/>
          </a:p>
        </p:txBody>
      </p:sp>
      <p:sp>
        <p:nvSpPr>
          <p:cNvPr id="258" name="Google Shape;258;p39"/>
          <p:cNvSpPr/>
          <p:nvPr/>
        </p:nvSpPr>
        <p:spPr>
          <a:xfrm>
            <a:off x="2039588" y="1582025"/>
            <a:ext cx="1210500" cy="639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86E8"/>
                </a:solidFill>
              </a:rPr>
              <a:t>Amplifier (3.3V)</a:t>
            </a:r>
            <a:endParaRPr sz="1800">
              <a:solidFill>
                <a:srgbClr val="4A86E8"/>
              </a:solidFill>
            </a:endParaRPr>
          </a:p>
        </p:txBody>
      </p:sp>
      <p:sp>
        <p:nvSpPr>
          <p:cNvPr id="259" name="Google Shape;259;p39"/>
          <p:cNvSpPr/>
          <p:nvPr/>
        </p:nvSpPr>
        <p:spPr>
          <a:xfrm>
            <a:off x="3994675" y="1601513"/>
            <a:ext cx="1535400" cy="600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86E8"/>
                </a:solidFill>
              </a:rPr>
              <a:t>DC offset (Clamper)</a:t>
            </a:r>
            <a:endParaRPr sz="1800">
              <a:solidFill>
                <a:srgbClr val="4A86E8"/>
              </a:solidFill>
            </a:endParaRPr>
          </a:p>
        </p:txBody>
      </p:sp>
      <p:sp>
        <p:nvSpPr>
          <p:cNvPr id="260" name="Google Shape;260;p39"/>
          <p:cNvSpPr/>
          <p:nvPr/>
        </p:nvSpPr>
        <p:spPr>
          <a:xfrm>
            <a:off x="6172425" y="1601525"/>
            <a:ext cx="2025900" cy="600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86E8"/>
                </a:solidFill>
              </a:rPr>
              <a:t>MCU (w/ ADC)</a:t>
            </a:r>
            <a:endParaRPr/>
          </a:p>
        </p:txBody>
      </p:sp>
      <p:cxnSp>
        <p:nvCxnSpPr>
          <p:cNvPr id="261" name="Google Shape;261;p39"/>
          <p:cNvCxnSpPr>
            <a:stCxn id="258" idx="3"/>
            <a:endCxn id="259" idx="1"/>
          </p:cNvCxnSpPr>
          <p:nvPr/>
        </p:nvCxnSpPr>
        <p:spPr>
          <a:xfrm>
            <a:off x="3250088" y="1901525"/>
            <a:ext cx="744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62" name="Google Shape;262;p39"/>
          <p:cNvCxnSpPr>
            <a:stCxn id="259" idx="3"/>
            <a:endCxn id="260" idx="1"/>
          </p:cNvCxnSpPr>
          <p:nvPr/>
        </p:nvCxnSpPr>
        <p:spPr>
          <a:xfrm>
            <a:off x="5530075" y="1901513"/>
            <a:ext cx="642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3" name="Google Shape;263;p39"/>
          <p:cNvSpPr txBox="1"/>
          <p:nvPr/>
        </p:nvSpPr>
        <p:spPr>
          <a:xfrm>
            <a:off x="410425" y="1532075"/>
            <a:ext cx="1079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86E8"/>
                </a:solidFill>
              </a:rPr>
              <a:t>Rectifier out</a:t>
            </a:r>
            <a:endParaRPr/>
          </a:p>
        </p:txBody>
      </p:sp>
      <p:cxnSp>
        <p:nvCxnSpPr>
          <p:cNvPr id="264" name="Google Shape;264;p39"/>
          <p:cNvCxnSpPr>
            <a:stCxn id="263" idx="3"/>
            <a:endCxn id="258" idx="1"/>
          </p:cNvCxnSpPr>
          <p:nvPr/>
        </p:nvCxnSpPr>
        <p:spPr>
          <a:xfrm>
            <a:off x="1489825" y="1901525"/>
            <a:ext cx="549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5" name="Google Shape;265;p39"/>
          <p:cNvSpPr txBox="1"/>
          <p:nvPr>
            <p:ph idx="1" type="body"/>
          </p:nvPr>
        </p:nvSpPr>
        <p:spPr>
          <a:xfrm>
            <a:off x="698725" y="3199475"/>
            <a:ext cx="7684200" cy="501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 lnSpcReduction="20000"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</a:rPr>
              <a:t>Op-amp and MCU bridge digitizes analog output </a:t>
            </a:r>
            <a:r>
              <a:rPr lang="en" sz="1800">
                <a:solidFill>
                  <a:srgbClr val="666666"/>
                </a:solidFill>
              </a:rPr>
              <a:t>for quantitative chemical classification</a:t>
            </a:r>
            <a:r>
              <a:rPr lang="en" sz="1800">
                <a:solidFill>
                  <a:srgbClr val="666666"/>
                </a:solidFill>
              </a:rPr>
              <a:t> of liquid permittivity.</a:t>
            </a:r>
            <a:endParaRPr sz="1800">
              <a:solidFill>
                <a:srgbClr val="666666"/>
              </a:solidFill>
            </a:endParaRPr>
          </a:p>
        </p:txBody>
      </p:sp>
      <p:sp>
        <p:nvSpPr>
          <p:cNvPr id="266" name="Google Shape;266;p39"/>
          <p:cNvSpPr txBox="1"/>
          <p:nvPr>
            <p:ph idx="12" type="sldNum"/>
          </p:nvPr>
        </p:nvSpPr>
        <p:spPr>
          <a:xfrm>
            <a:off x="6918225" y="4710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14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0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 &amp; References</a:t>
            </a:r>
            <a:endParaRPr/>
          </a:p>
        </p:txBody>
      </p:sp>
      <p:sp>
        <p:nvSpPr>
          <p:cNvPr id="272" name="Google Shape;272;p40"/>
          <p:cNvSpPr txBox="1"/>
          <p:nvPr>
            <p:ph idx="1" type="body"/>
          </p:nvPr>
        </p:nvSpPr>
        <p:spPr>
          <a:xfrm>
            <a:off x="737725" y="1304125"/>
            <a:ext cx="6751500" cy="3558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</a:rPr>
              <a:t>Eco-friendly, low-power solution for real-time liquid analysis.</a:t>
            </a:r>
            <a:endParaRPr sz="1800">
              <a:solidFill>
                <a:srgbClr val="666666"/>
              </a:solidFill>
            </a:endParaRPr>
          </a:p>
        </p:txBody>
      </p:sp>
      <p:sp>
        <p:nvSpPr>
          <p:cNvPr id="273" name="Google Shape;273;p40"/>
          <p:cNvSpPr txBox="1"/>
          <p:nvPr>
            <p:ph idx="12" type="sldNum"/>
          </p:nvPr>
        </p:nvSpPr>
        <p:spPr>
          <a:xfrm>
            <a:off x="6918225" y="4710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15</a:t>
            </a:r>
            <a:endParaRPr/>
          </a:p>
        </p:txBody>
      </p:sp>
      <p:pic>
        <p:nvPicPr>
          <p:cNvPr id="274" name="Google Shape;27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7725" y="2624375"/>
            <a:ext cx="5731450" cy="1085375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40"/>
          <p:cNvSpPr txBox="1"/>
          <p:nvPr>
            <p:ph idx="1" type="body"/>
          </p:nvPr>
        </p:nvSpPr>
        <p:spPr>
          <a:xfrm>
            <a:off x="737725" y="2268575"/>
            <a:ext cx="6751500" cy="3558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</a:rPr>
              <a:t>Research basis :</a:t>
            </a:r>
            <a:endParaRPr sz="1800">
              <a:solidFill>
                <a:srgbClr val="666666"/>
              </a:solidFill>
            </a:endParaRPr>
          </a:p>
        </p:txBody>
      </p:sp>
      <p:pic>
        <p:nvPicPr>
          <p:cNvPr id="276" name="Google Shape;276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7725" y="3709750"/>
            <a:ext cx="5731450" cy="459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6"/>
          <p:cNvSpPr txBox="1"/>
          <p:nvPr>
            <p:ph type="title"/>
          </p:nvPr>
        </p:nvSpPr>
        <p:spPr>
          <a:xfrm>
            <a:off x="607800" y="787100"/>
            <a:ext cx="7928400" cy="5190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Abstract</a:t>
            </a:r>
            <a:endParaRPr/>
          </a:p>
        </p:txBody>
      </p:sp>
      <p:sp>
        <p:nvSpPr>
          <p:cNvPr id="139" name="Google Shape;139;p26"/>
          <p:cNvSpPr txBox="1"/>
          <p:nvPr>
            <p:ph idx="1" type="body"/>
          </p:nvPr>
        </p:nvSpPr>
        <p:spPr>
          <a:xfrm>
            <a:off x="628650" y="1652262"/>
            <a:ext cx="8208900" cy="994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SzPts val="770"/>
              <a:buNone/>
            </a:pPr>
            <a:r>
              <a:rPr lang="en" sz="1770"/>
              <a:t>T</a:t>
            </a:r>
            <a:r>
              <a:rPr lang="en" sz="1770"/>
              <a:t>his paper p</a:t>
            </a:r>
            <a:r>
              <a:rPr lang="en" sz="1770"/>
              <a:t>resents the Eco-MetaChip Mini, a novel, low-cost, and eco-friendly system for the preliminary identification of common liquids based on changes in their relative permittivity (ϵr) using a novel rubber coir material.</a:t>
            </a:r>
            <a:endParaRPr sz="1770"/>
          </a:p>
        </p:txBody>
      </p:sp>
      <p:sp>
        <p:nvSpPr>
          <p:cNvPr id="140" name="Google Shape;140;p26"/>
          <p:cNvSpPr txBox="1"/>
          <p:nvPr/>
        </p:nvSpPr>
        <p:spPr>
          <a:xfrm>
            <a:off x="597475" y="2930250"/>
            <a:ext cx="72711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6E9345"/>
                </a:solidFill>
                <a:latin typeface="Play"/>
                <a:ea typeface="Play"/>
                <a:cs typeface="Play"/>
                <a:sym typeface="Play"/>
              </a:rPr>
              <a:t>Authors : </a:t>
            </a:r>
            <a:r>
              <a:rPr lang="en" sz="1800">
                <a:solidFill>
                  <a:srgbClr val="595959"/>
                </a:solidFill>
              </a:rPr>
              <a:t>Abhiram B, Aaromal A, Devanarayanan CR, Ivana Anto</a:t>
            </a:r>
            <a:endParaRPr sz="1450">
              <a:solidFill>
                <a:srgbClr val="6E9345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141" name="Google Shape;141;p26"/>
          <p:cNvSpPr txBox="1"/>
          <p:nvPr/>
        </p:nvSpPr>
        <p:spPr>
          <a:xfrm>
            <a:off x="597475" y="3440613"/>
            <a:ext cx="72711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6E9345"/>
                </a:solidFill>
                <a:latin typeface="Play"/>
                <a:ea typeface="Play"/>
                <a:cs typeface="Play"/>
                <a:sym typeface="Play"/>
              </a:rPr>
              <a:t>Affiliation</a:t>
            </a:r>
            <a:r>
              <a:rPr lang="en" sz="2100">
                <a:solidFill>
                  <a:srgbClr val="6E9345"/>
                </a:solidFill>
                <a:latin typeface="Play"/>
                <a:ea typeface="Play"/>
                <a:cs typeface="Play"/>
                <a:sym typeface="Play"/>
              </a:rPr>
              <a:t> : </a:t>
            </a:r>
            <a:r>
              <a:rPr lang="en" sz="1800">
                <a:solidFill>
                  <a:srgbClr val="595959"/>
                </a:solidFill>
              </a:rPr>
              <a:t>School of Engineering, CUSAT (Kerala, India)</a:t>
            </a:r>
            <a:endParaRPr sz="1450">
              <a:solidFill>
                <a:srgbClr val="6E9345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142" name="Google Shape;142;p26"/>
          <p:cNvSpPr txBox="1"/>
          <p:nvPr>
            <p:ph idx="12" type="sldNum"/>
          </p:nvPr>
        </p:nvSpPr>
        <p:spPr>
          <a:xfrm>
            <a:off x="6918225" y="4710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7"/>
          <p:cNvSpPr txBox="1"/>
          <p:nvPr>
            <p:ph type="title"/>
          </p:nvPr>
        </p:nvSpPr>
        <p:spPr>
          <a:xfrm>
            <a:off x="628650" y="1491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The problem</a:t>
            </a:r>
            <a:endParaRPr sz="3000"/>
          </a:p>
        </p:txBody>
      </p:sp>
      <p:sp>
        <p:nvSpPr>
          <p:cNvPr id="148" name="Google Shape;148;p27"/>
          <p:cNvSpPr txBox="1"/>
          <p:nvPr>
            <p:ph idx="1" type="body"/>
          </p:nvPr>
        </p:nvSpPr>
        <p:spPr>
          <a:xfrm>
            <a:off x="745525" y="4299425"/>
            <a:ext cx="6268200" cy="501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</a:rPr>
              <a:t>Need for low-cost, biodegradable sensing for field analysis</a:t>
            </a:r>
            <a:endParaRPr sz="1800">
              <a:solidFill>
                <a:srgbClr val="666666"/>
              </a:solidFill>
            </a:endParaRPr>
          </a:p>
        </p:txBody>
      </p:sp>
      <p:pic>
        <p:nvPicPr>
          <p:cNvPr id="149" name="Google Shape;149;p27"/>
          <p:cNvPicPr preferRelativeResize="0"/>
          <p:nvPr/>
        </p:nvPicPr>
        <p:blipFill rotWithShape="1">
          <a:blip r:embed="rId3">
            <a:alphaModFix/>
          </a:blip>
          <a:srcRect b="11970" l="4451" r="6699" t="7416"/>
          <a:stretch/>
        </p:blipFill>
        <p:spPr>
          <a:xfrm>
            <a:off x="1207975" y="971225"/>
            <a:ext cx="5727975" cy="2749099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7"/>
          <p:cNvSpPr txBox="1"/>
          <p:nvPr/>
        </p:nvSpPr>
        <p:spPr>
          <a:xfrm>
            <a:off x="1805388" y="3673575"/>
            <a:ext cx="4720200" cy="4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</a:rPr>
              <a:t>Benchtop FT-IR Spectrometers (current)</a:t>
            </a:r>
            <a:endParaRPr/>
          </a:p>
        </p:txBody>
      </p:sp>
      <p:sp>
        <p:nvSpPr>
          <p:cNvPr id="151" name="Google Shape;151;p27"/>
          <p:cNvSpPr txBox="1"/>
          <p:nvPr>
            <p:ph idx="12" type="sldNum"/>
          </p:nvPr>
        </p:nvSpPr>
        <p:spPr>
          <a:xfrm>
            <a:off x="6918225" y="4710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8"/>
          <p:cNvSpPr txBox="1"/>
          <p:nvPr>
            <p:ph type="title"/>
          </p:nvPr>
        </p:nvSpPr>
        <p:spPr>
          <a:xfrm>
            <a:off x="628650" y="13009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Materials Required </a:t>
            </a:r>
            <a:endParaRPr sz="2700"/>
          </a:p>
        </p:txBody>
      </p:sp>
      <p:pic>
        <p:nvPicPr>
          <p:cNvPr id="157" name="Google Shape;15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650" y="863644"/>
            <a:ext cx="7630045" cy="3714407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8"/>
          <p:cNvSpPr txBox="1"/>
          <p:nvPr>
            <p:ph idx="12" type="sldNum"/>
          </p:nvPr>
        </p:nvSpPr>
        <p:spPr>
          <a:xfrm>
            <a:off x="6918225" y="4710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Architecture </a:t>
            </a:r>
            <a:endParaRPr/>
          </a:p>
        </p:txBody>
      </p:sp>
      <p:sp>
        <p:nvSpPr>
          <p:cNvPr id="164" name="Google Shape;164;p29"/>
          <p:cNvSpPr/>
          <p:nvPr/>
        </p:nvSpPr>
        <p:spPr>
          <a:xfrm>
            <a:off x="1619675" y="1582025"/>
            <a:ext cx="1210500" cy="639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86E8"/>
                </a:solidFill>
              </a:rPr>
              <a:t>Hartley </a:t>
            </a:r>
            <a:r>
              <a:rPr lang="en" sz="1800">
                <a:solidFill>
                  <a:srgbClr val="4A86E8"/>
                </a:solidFill>
              </a:rPr>
              <a:t>oscillator</a:t>
            </a:r>
            <a:endParaRPr sz="1800">
              <a:solidFill>
                <a:srgbClr val="4A86E8"/>
              </a:solidFill>
            </a:endParaRPr>
          </a:p>
        </p:txBody>
      </p:sp>
      <p:sp>
        <p:nvSpPr>
          <p:cNvPr id="165" name="Google Shape;165;p29"/>
          <p:cNvSpPr/>
          <p:nvPr/>
        </p:nvSpPr>
        <p:spPr>
          <a:xfrm>
            <a:off x="3994675" y="1601513"/>
            <a:ext cx="1535400" cy="600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86E8"/>
                </a:solidFill>
              </a:rPr>
              <a:t>coir patch</a:t>
            </a:r>
            <a:endParaRPr sz="1800">
              <a:solidFill>
                <a:srgbClr val="4A86E8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86E8"/>
                </a:solidFill>
              </a:rPr>
              <a:t>(modulation)</a:t>
            </a:r>
            <a:endParaRPr sz="1800">
              <a:solidFill>
                <a:srgbClr val="4A86E8"/>
              </a:solidFill>
            </a:endParaRPr>
          </a:p>
        </p:txBody>
      </p:sp>
      <p:sp>
        <p:nvSpPr>
          <p:cNvPr id="166" name="Google Shape;166;p29"/>
          <p:cNvSpPr/>
          <p:nvPr/>
        </p:nvSpPr>
        <p:spPr>
          <a:xfrm>
            <a:off x="6694575" y="1601525"/>
            <a:ext cx="1535400" cy="600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86E8"/>
                </a:solidFill>
              </a:rPr>
              <a:t>Pickup coil </a:t>
            </a:r>
            <a:endParaRPr/>
          </a:p>
        </p:txBody>
      </p:sp>
      <p:sp>
        <p:nvSpPr>
          <p:cNvPr id="167" name="Google Shape;167;p29"/>
          <p:cNvSpPr/>
          <p:nvPr/>
        </p:nvSpPr>
        <p:spPr>
          <a:xfrm>
            <a:off x="1400600" y="2658538"/>
            <a:ext cx="1835700" cy="693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86E8"/>
                </a:solidFill>
              </a:rPr>
              <a:t>LEDS (Classification)</a:t>
            </a:r>
            <a:endParaRPr/>
          </a:p>
        </p:txBody>
      </p:sp>
      <p:cxnSp>
        <p:nvCxnSpPr>
          <p:cNvPr id="168" name="Google Shape;168;p29"/>
          <p:cNvCxnSpPr>
            <a:stCxn id="164" idx="3"/>
            <a:endCxn id="165" idx="1"/>
          </p:cNvCxnSpPr>
          <p:nvPr/>
        </p:nvCxnSpPr>
        <p:spPr>
          <a:xfrm>
            <a:off x="2830175" y="1901525"/>
            <a:ext cx="1164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9" name="Google Shape;169;p29"/>
          <p:cNvSpPr txBox="1"/>
          <p:nvPr/>
        </p:nvSpPr>
        <p:spPr>
          <a:xfrm>
            <a:off x="2784175" y="1533375"/>
            <a:ext cx="1210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757575"/>
                </a:solidFill>
              </a:rPr>
              <a:t>mag. field </a:t>
            </a:r>
            <a:endParaRPr sz="1800">
              <a:solidFill>
                <a:srgbClr val="757575"/>
              </a:solidFill>
            </a:endParaRPr>
          </a:p>
        </p:txBody>
      </p:sp>
      <p:cxnSp>
        <p:nvCxnSpPr>
          <p:cNvPr id="170" name="Google Shape;170;p29"/>
          <p:cNvCxnSpPr>
            <a:stCxn id="165" idx="3"/>
            <a:endCxn id="166" idx="1"/>
          </p:cNvCxnSpPr>
          <p:nvPr/>
        </p:nvCxnSpPr>
        <p:spPr>
          <a:xfrm>
            <a:off x="5530075" y="1901513"/>
            <a:ext cx="1164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1" name="Google Shape;171;p29"/>
          <p:cNvSpPr txBox="1"/>
          <p:nvPr/>
        </p:nvSpPr>
        <p:spPr>
          <a:xfrm>
            <a:off x="5594300" y="1533375"/>
            <a:ext cx="1210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757575"/>
                </a:solidFill>
              </a:rPr>
              <a:t>coupling </a:t>
            </a:r>
            <a:endParaRPr sz="1800">
              <a:solidFill>
                <a:srgbClr val="757575"/>
              </a:solidFill>
            </a:endParaRPr>
          </a:p>
        </p:txBody>
      </p:sp>
      <p:cxnSp>
        <p:nvCxnSpPr>
          <p:cNvPr id="172" name="Google Shape;172;p29"/>
          <p:cNvCxnSpPr>
            <a:stCxn id="173" idx="1"/>
            <a:endCxn id="167" idx="3"/>
          </p:cNvCxnSpPr>
          <p:nvPr/>
        </p:nvCxnSpPr>
        <p:spPr>
          <a:xfrm rot="10800000">
            <a:off x="3236275" y="3005338"/>
            <a:ext cx="758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4" name="Google Shape;174;p29"/>
          <p:cNvSpPr txBox="1"/>
          <p:nvPr>
            <p:ph idx="1" type="body"/>
          </p:nvPr>
        </p:nvSpPr>
        <p:spPr>
          <a:xfrm>
            <a:off x="1049475" y="3979900"/>
            <a:ext cx="6268200" cy="501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</a:rPr>
              <a:t>100 MHz Hartley Oscillator coupled with dielectric resonator</a:t>
            </a:r>
            <a:endParaRPr sz="1800">
              <a:solidFill>
                <a:srgbClr val="666666"/>
              </a:solidFill>
            </a:endParaRPr>
          </a:p>
        </p:txBody>
      </p:sp>
      <p:sp>
        <p:nvSpPr>
          <p:cNvPr id="175" name="Google Shape;175;p29"/>
          <p:cNvSpPr txBox="1"/>
          <p:nvPr/>
        </p:nvSpPr>
        <p:spPr>
          <a:xfrm>
            <a:off x="215475" y="1393625"/>
            <a:ext cx="10794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86E8"/>
                </a:solidFill>
              </a:rPr>
              <a:t>DC source (8V) </a:t>
            </a:r>
            <a:endParaRPr/>
          </a:p>
        </p:txBody>
      </p:sp>
      <p:cxnSp>
        <p:nvCxnSpPr>
          <p:cNvPr id="176" name="Google Shape;176;p29"/>
          <p:cNvCxnSpPr>
            <a:stCxn id="175" idx="3"/>
            <a:endCxn id="164" idx="1"/>
          </p:cNvCxnSpPr>
          <p:nvPr/>
        </p:nvCxnSpPr>
        <p:spPr>
          <a:xfrm>
            <a:off x="1294875" y="1901525"/>
            <a:ext cx="324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7" name="Google Shape;177;p29"/>
          <p:cNvSpPr/>
          <p:nvPr/>
        </p:nvSpPr>
        <p:spPr>
          <a:xfrm>
            <a:off x="6694575" y="2687488"/>
            <a:ext cx="1535400" cy="600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86E8"/>
                </a:solidFill>
              </a:rPr>
              <a:t>precision rectifier</a:t>
            </a:r>
            <a:endParaRPr/>
          </a:p>
        </p:txBody>
      </p:sp>
      <p:cxnSp>
        <p:nvCxnSpPr>
          <p:cNvPr id="178" name="Google Shape;178;p29"/>
          <p:cNvCxnSpPr>
            <a:stCxn id="166" idx="2"/>
            <a:endCxn id="177" idx="0"/>
          </p:cNvCxnSpPr>
          <p:nvPr/>
        </p:nvCxnSpPr>
        <p:spPr>
          <a:xfrm>
            <a:off x="7462275" y="2201525"/>
            <a:ext cx="0" cy="48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3" name="Google Shape;173;p29"/>
          <p:cNvSpPr/>
          <p:nvPr/>
        </p:nvSpPr>
        <p:spPr>
          <a:xfrm>
            <a:off x="3994675" y="2705338"/>
            <a:ext cx="1535400" cy="600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86E8"/>
                </a:solidFill>
              </a:rPr>
              <a:t>amplifier</a:t>
            </a:r>
            <a:endParaRPr/>
          </a:p>
        </p:txBody>
      </p:sp>
      <p:cxnSp>
        <p:nvCxnSpPr>
          <p:cNvPr id="179" name="Google Shape;179;p29"/>
          <p:cNvCxnSpPr>
            <a:stCxn id="177" idx="1"/>
            <a:endCxn id="173" idx="3"/>
          </p:cNvCxnSpPr>
          <p:nvPr/>
        </p:nvCxnSpPr>
        <p:spPr>
          <a:xfrm flipH="1">
            <a:off x="5529975" y="2987488"/>
            <a:ext cx="1164600" cy="1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0" name="Google Shape;180;p29"/>
          <p:cNvSpPr txBox="1"/>
          <p:nvPr/>
        </p:nvSpPr>
        <p:spPr>
          <a:xfrm>
            <a:off x="5815625" y="2658550"/>
            <a:ext cx="593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757575"/>
                </a:solidFill>
              </a:rPr>
              <a:t>DC</a:t>
            </a:r>
            <a:endParaRPr sz="1800">
              <a:solidFill>
                <a:srgbClr val="757575"/>
              </a:solidFill>
            </a:endParaRPr>
          </a:p>
        </p:txBody>
      </p:sp>
      <p:sp>
        <p:nvSpPr>
          <p:cNvPr id="181" name="Google Shape;181;p29"/>
          <p:cNvSpPr txBox="1"/>
          <p:nvPr>
            <p:ph idx="12" type="sldNum"/>
          </p:nvPr>
        </p:nvSpPr>
        <p:spPr>
          <a:xfrm>
            <a:off x="6918225" y="4710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0"/>
          <p:cNvSpPr txBox="1"/>
          <p:nvPr>
            <p:ph type="title"/>
          </p:nvPr>
        </p:nvSpPr>
        <p:spPr>
          <a:xfrm>
            <a:off x="683225" y="1335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The Novel Material (Sensing Element)</a:t>
            </a:r>
            <a:endParaRPr sz="3000"/>
          </a:p>
        </p:txBody>
      </p:sp>
      <p:sp>
        <p:nvSpPr>
          <p:cNvPr id="187" name="Google Shape;187;p30"/>
          <p:cNvSpPr txBox="1"/>
          <p:nvPr>
            <p:ph idx="1" type="body"/>
          </p:nvPr>
        </p:nvSpPr>
        <p:spPr>
          <a:xfrm>
            <a:off x="1013675" y="3977575"/>
            <a:ext cx="7225800" cy="581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666666"/>
                </a:solidFill>
              </a:rPr>
              <a:t>Coir-Rubber Composite: Porous matrix allows liquid integration</a:t>
            </a:r>
            <a:endParaRPr sz="18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C7C7C7"/>
                </a:solidFill>
                <a:highlight>
                  <a:srgbClr val="22262B"/>
                </a:highlight>
              </a:rPr>
              <a:t>	</a:t>
            </a:r>
            <a:endParaRPr sz="1800"/>
          </a:p>
        </p:txBody>
      </p:sp>
      <p:pic>
        <p:nvPicPr>
          <p:cNvPr id="188" name="Google Shape;18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1650" y="955525"/>
            <a:ext cx="6859554" cy="287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5750" y="3329747"/>
            <a:ext cx="781050" cy="418775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30"/>
          <p:cNvSpPr txBox="1"/>
          <p:nvPr>
            <p:ph idx="12" type="sldNum"/>
          </p:nvPr>
        </p:nvSpPr>
        <p:spPr>
          <a:xfrm>
            <a:off x="6918225" y="4710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1"/>
          <p:cNvSpPr txBox="1"/>
          <p:nvPr>
            <p:ph type="title"/>
          </p:nvPr>
        </p:nvSpPr>
        <p:spPr>
          <a:xfrm>
            <a:off x="422975" y="357050"/>
            <a:ext cx="81885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Methodology/</a:t>
            </a:r>
            <a:r>
              <a:rPr lang="en" sz="3000"/>
              <a:t>Physics </a:t>
            </a:r>
            <a:r>
              <a:rPr lang="en" sz="3000"/>
              <a:t>(Dielectric Loading)</a:t>
            </a:r>
            <a:endParaRPr sz="3000"/>
          </a:p>
        </p:txBody>
      </p:sp>
      <p:pic>
        <p:nvPicPr>
          <p:cNvPr id="196" name="Google Shape;19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2350" y="1553863"/>
            <a:ext cx="7467600" cy="1895475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31"/>
          <p:cNvSpPr txBox="1"/>
          <p:nvPr>
            <p:ph idx="1" type="body"/>
          </p:nvPr>
        </p:nvSpPr>
        <p:spPr>
          <a:xfrm>
            <a:off x="651175" y="3769475"/>
            <a:ext cx="8318700" cy="501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</a:rPr>
              <a:t>Liquid permittivity alters capacitance, modulating magnetic field amplitude</a:t>
            </a:r>
            <a:endParaRPr sz="1800">
              <a:solidFill>
                <a:srgbClr val="666666"/>
              </a:solidFill>
            </a:endParaRPr>
          </a:p>
        </p:txBody>
      </p:sp>
      <p:sp>
        <p:nvSpPr>
          <p:cNvPr id="198" name="Google Shape;198;p31"/>
          <p:cNvSpPr txBox="1"/>
          <p:nvPr>
            <p:ph idx="12" type="sldNum"/>
          </p:nvPr>
        </p:nvSpPr>
        <p:spPr>
          <a:xfrm>
            <a:off x="6918225" y="4710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2"/>
          <p:cNvSpPr txBox="1"/>
          <p:nvPr>
            <p:ph type="title"/>
          </p:nvPr>
        </p:nvSpPr>
        <p:spPr>
          <a:xfrm>
            <a:off x="675400" y="10239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Addressing Signal Loss</a:t>
            </a:r>
            <a:endParaRPr sz="3000"/>
          </a:p>
        </p:txBody>
      </p:sp>
      <p:pic>
        <p:nvPicPr>
          <p:cNvPr id="204" name="Google Shape;20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0525" y="876425"/>
            <a:ext cx="6534176" cy="3328300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32"/>
          <p:cNvSpPr txBox="1"/>
          <p:nvPr>
            <p:ph idx="1" type="body"/>
          </p:nvPr>
        </p:nvSpPr>
        <p:spPr>
          <a:xfrm>
            <a:off x="124700" y="4273350"/>
            <a:ext cx="8868900" cy="501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 lnSpcReduction="20000"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</a:rPr>
              <a:t>Carbon content optimized for coupling, not just absorption (εr of rubber-coir substrate with liquid ∝ coupling factor)</a:t>
            </a:r>
            <a:endParaRPr sz="1800">
              <a:solidFill>
                <a:srgbClr val="666666"/>
              </a:solidFill>
            </a:endParaRPr>
          </a:p>
        </p:txBody>
      </p:sp>
      <p:sp>
        <p:nvSpPr>
          <p:cNvPr id="206" name="Google Shape;206;p32"/>
          <p:cNvSpPr txBox="1"/>
          <p:nvPr>
            <p:ph idx="12" type="sldNum"/>
          </p:nvPr>
        </p:nvSpPr>
        <p:spPr>
          <a:xfrm>
            <a:off x="6918225" y="4710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3"/>
          <p:cNvSpPr txBox="1"/>
          <p:nvPr>
            <p:ph type="title"/>
          </p:nvPr>
        </p:nvSpPr>
        <p:spPr>
          <a:xfrm>
            <a:off x="628650" y="12579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Circuit </a:t>
            </a:r>
            <a:r>
              <a:rPr lang="en" sz="3000"/>
              <a:t>Implementation</a:t>
            </a:r>
            <a:endParaRPr sz="3000"/>
          </a:p>
        </p:txBody>
      </p:sp>
      <p:pic>
        <p:nvPicPr>
          <p:cNvPr id="212" name="Google Shape;212;p33" title="ampcircui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400" y="952850"/>
            <a:ext cx="8981198" cy="3559400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33"/>
          <p:cNvSpPr txBox="1"/>
          <p:nvPr>
            <p:ph idx="12" type="sldNum"/>
          </p:nvPr>
        </p:nvSpPr>
        <p:spPr>
          <a:xfrm>
            <a:off x="6918225" y="4710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